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7" r:id="rId5"/>
    <p:sldId id="259" r:id="rId6"/>
    <p:sldId id="260" r:id="rId7"/>
    <p:sldId id="286" r:id="rId8"/>
    <p:sldId id="289" r:id="rId9"/>
    <p:sldId id="284" r:id="rId10"/>
    <p:sldId id="287" r:id="rId11"/>
    <p:sldId id="290" r:id="rId12"/>
    <p:sldId id="278" r:id="rId13"/>
    <p:sldId id="263" r:id="rId14"/>
    <p:sldId id="285" r:id="rId15"/>
    <p:sldId id="291" r:id="rId16"/>
    <p:sldId id="283" r:id="rId17"/>
    <p:sldId id="262" r:id="rId18"/>
    <p:sldId id="273" r:id="rId19"/>
    <p:sldId id="264" r:id="rId20"/>
    <p:sldId id="265" r:id="rId21"/>
    <p:sldId id="274" r:id="rId22"/>
    <p:sldId id="276" r:id="rId23"/>
    <p:sldId id="279" r:id="rId24"/>
    <p:sldId id="280" r:id="rId25"/>
    <p:sldId id="266" r:id="rId26"/>
    <p:sldId id="282" r:id="rId27"/>
    <p:sldId id="269" r:id="rId28"/>
    <p:sldId id="267" r:id="rId29"/>
    <p:sldId id="268" r:id="rId30"/>
    <p:sldId id="288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01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6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0996-74B1-49FE-9D71-A0BB941717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503C-BE1E-47B8-8BDD-4DAD35140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raphictutorials.net/wp-content/uploads/2009/03/dark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itchFamily="18" charset="0"/>
              </a:rPr>
              <a:t>Surrealism </a:t>
            </a:r>
            <a:r>
              <a:rPr lang="en-US" sz="3600" b="1" dirty="0" smtClean="0">
                <a:latin typeface="Georgia" pitchFamily="18" charset="0"/>
              </a:rPr>
              <a:t>1924 – 1950s</a:t>
            </a:r>
            <a:r>
              <a:rPr lang="en-US" sz="3600" dirty="0" smtClean="0">
                <a:latin typeface="Georgia" pitchFamily="18" charset="0"/>
              </a:rPr>
              <a:t>  (between World Wars I &amp; II)</a:t>
            </a:r>
            <a:br>
              <a:rPr lang="en-US" sz="3600" dirty="0" smtClean="0">
                <a:latin typeface="Georgia" pitchFamily="18" charset="0"/>
              </a:rPr>
            </a:b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844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  <a:cs typeface="Times" charset="0"/>
              </a:rPr>
              <a:t>	Surrealism is a 20th-century art movement that attempted to express the workings of the </a:t>
            </a:r>
            <a:r>
              <a:rPr lang="en-US" sz="4000" b="1" dirty="0" smtClean="0">
                <a:latin typeface="Georgia" pitchFamily="18" charset="0"/>
                <a:cs typeface="Times" charset="0"/>
              </a:rPr>
              <a:t>subconscious.</a:t>
            </a:r>
            <a:endParaRPr lang="en-US" dirty="0">
              <a:latin typeface="Georgia" pitchFamily="18" charset="0"/>
              <a:cs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 descr="Image:SalvadorDali-SoftConstructionWithBeans.jpg"/>
          <p:cNvPicPr>
            <a:picLocks noChangeAspect="1" noChangeArrowheads="1"/>
          </p:cNvPicPr>
          <p:nvPr/>
        </p:nvPicPr>
        <p:blipFill>
          <a:blip r:embed="rId2" cstate="print"/>
          <a:srcRect l="2773" r="2974" b="2702"/>
          <a:stretch>
            <a:fillRect/>
          </a:stretch>
        </p:blipFill>
        <p:spPr bwMode="auto">
          <a:xfrm>
            <a:off x="1447800" y="0"/>
            <a:ext cx="5829300" cy="6172200"/>
          </a:xfrm>
          <a:prstGeom prst="rect">
            <a:avLst/>
          </a:prstGeom>
          <a:noFill/>
        </p:spPr>
      </p:pic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667000" y="6334780"/>
            <a:ext cx="3651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latin typeface="Georgia" pitchFamily="18" charset="0"/>
              </a:rPr>
              <a:t>Dali,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i="1" dirty="0" smtClean="0">
                <a:latin typeface="Georgia" pitchFamily="18" charset="0"/>
              </a:rPr>
              <a:t>Soft Boiled Beans</a:t>
            </a:r>
            <a:r>
              <a:rPr lang="en-US" sz="2000" dirty="0" smtClean="0">
                <a:latin typeface="Georgia" pitchFamily="18" charset="0"/>
              </a:rPr>
              <a:t>, 1936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019800" y="533400"/>
            <a:ext cx="3048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800" b="1" dirty="0">
                <a:latin typeface="Georgia" pitchFamily="18" charset="0"/>
              </a:rPr>
              <a:t>The images of Salvador Dali are very realistically rendered.  He was a superb draftsman and used that ability to create a dreamlike or nightmarish reality of his own.</a:t>
            </a:r>
            <a:br>
              <a:rPr lang="en-US" sz="1800" b="1" dirty="0">
                <a:latin typeface="Georgia" pitchFamily="18" charset="0"/>
              </a:rPr>
            </a:br>
            <a:endParaRPr lang="en-US" sz="1800" b="1" dirty="0">
              <a:latin typeface="Georgia" pitchFamily="18" charset="0"/>
            </a:endParaRPr>
          </a:p>
          <a:p>
            <a:pPr algn="l" eaLnBrk="0" hangingPunct="0"/>
            <a:r>
              <a:rPr lang="en-US" sz="1800" b="1" dirty="0">
                <a:latin typeface="Georgia" pitchFamily="18" charset="0"/>
              </a:rPr>
              <a:t>This image called </a:t>
            </a:r>
            <a:r>
              <a:rPr lang="en-US" sz="1800" b="1" i="1" dirty="0">
                <a:latin typeface="Georgia" pitchFamily="18" charset="0"/>
              </a:rPr>
              <a:t>Soft Boiled Beans</a:t>
            </a:r>
            <a:r>
              <a:rPr lang="en-US" sz="1800" b="1" dirty="0">
                <a:latin typeface="Georgia" pitchFamily="18" charset="0"/>
              </a:rPr>
              <a:t> was also said to be his premonition about the Spanish Civil War. </a:t>
            </a:r>
          </a:p>
        </p:txBody>
      </p:sp>
      <p:pic>
        <p:nvPicPr>
          <p:cNvPr id="224259" name="Picture 3" descr="Image:SalvadorDali-SoftConstructionWithBeans.jpg"/>
          <p:cNvPicPr>
            <a:picLocks noChangeAspect="1" noChangeArrowheads="1"/>
          </p:cNvPicPr>
          <p:nvPr/>
        </p:nvPicPr>
        <p:blipFill>
          <a:blip r:embed="rId2" cstate="print"/>
          <a:srcRect l="2773" r="2974" b="2702"/>
          <a:stretch>
            <a:fillRect/>
          </a:stretch>
        </p:blipFill>
        <p:spPr bwMode="auto">
          <a:xfrm>
            <a:off x="0" y="0"/>
            <a:ext cx="5829300" cy="6172200"/>
          </a:xfrm>
          <a:prstGeom prst="rect">
            <a:avLst/>
          </a:prstGeom>
          <a:noFill/>
        </p:spPr>
      </p:pic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949325" y="6246813"/>
            <a:ext cx="3651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latin typeface="Georgia" pitchFamily="18" charset="0"/>
              </a:rPr>
              <a:t>Dali,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i="1" dirty="0" smtClean="0">
                <a:latin typeface="Georgia" pitchFamily="18" charset="0"/>
              </a:rPr>
              <a:t>Soft Boiled Beans</a:t>
            </a:r>
            <a:r>
              <a:rPr lang="en-US" sz="2000" dirty="0" smtClean="0">
                <a:latin typeface="Georgia" pitchFamily="18" charset="0"/>
              </a:rPr>
              <a:t>, 1936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Salvador Dali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3352800" cy="526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8011" r="48438" b="17708"/>
          <a:stretch>
            <a:fillRect/>
          </a:stretch>
        </p:blipFill>
        <p:spPr bwMode="auto">
          <a:xfrm>
            <a:off x="1524000" y="609600"/>
            <a:ext cx="58345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5562600" y="152400"/>
            <a:ext cx="3352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latin typeface="Georgia" pitchFamily="18" charset="0"/>
              </a:rPr>
              <a:t>Rene </a:t>
            </a:r>
            <a:r>
              <a:rPr lang="en-US" sz="2800" b="1" dirty="0" smtClean="0">
                <a:latin typeface="Georgia" pitchFamily="18" charset="0"/>
              </a:rPr>
              <a:t>Magritte(</a:t>
            </a:r>
            <a:r>
              <a:rPr lang="en-US" sz="2800" dirty="0" err="1" smtClean="0"/>
              <a:t>mag</a:t>
            </a:r>
            <a:r>
              <a:rPr lang="en-US" sz="2800" dirty="0" smtClean="0"/>
              <a:t>-REET)</a:t>
            </a:r>
            <a:br>
              <a:rPr lang="en-US" sz="2800" dirty="0" smtClean="0"/>
            </a:br>
            <a:r>
              <a:rPr lang="en-US" sz="2800" b="1" dirty="0" smtClean="0">
                <a:latin typeface="Georgia" pitchFamily="18" charset="0"/>
              </a:rPr>
              <a:t>(</a:t>
            </a:r>
            <a:r>
              <a:rPr lang="en-US" sz="2800" b="1" dirty="0">
                <a:latin typeface="Georgia" pitchFamily="18" charset="0"/>
              </a:rPr>
              <a:t>1898-1967)</a:t>
            </a:r>
          </a:p>
          <a:p>
            <a:pPr algn="l" eaLnBrk="0" hangingPunct="0">
              <a:spcBef>
                <a:spcPct val="50000"/>
              </a:spcBef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214019" name="Picture 3" descr="magr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2520950" cy="3276600"/>
          </a:xfrm>
          <a:prstGeom prst="rect">
            <a:avLst/>
          </a:prstGeom>
          <a:noFill/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762000" y="6296025"/>
            <a:ext cx="3842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>
                <a:latin typeface="Georgia" pitchFamily="18" charset="0"/>
              </a:rPr>
              <a:t>Rene Magritte,</a:t>
            </a:r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i="1" dirty="0">
                <a:latin typeface="Georgia" pitchFamily="18" charset="0"/>
              </a:rPr>
              <a:t>The Son of Man</a:t>
            </a:r>
            <a:r>
              <a:rPr lang="en-US" sz="1600" dirty="0">
                <a:latin typeface="Georgia" pitchFamily="18" charset="0"/>
              </a:rPr>
              <a:t>, 1964.</a:t>
            </a:r>
          </a:p>
        </p:txBody>
      </p:sp>
      <p:pic>
        <p:nvPicPr>
          <p:cNvPr id="214022" name="Picture 6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4456113" cy="594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5562600" y="152400"/>
            <a:ext cx="3352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latin typeface="Georgia" pitchFamily="18" charset="0"/>
              </a:rPr>
              <a:t>Rene Magritte (1898-1967)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000" dirty="0">
                <a:latin typeface="Georgia" pitchFamily="18" charset="0"/>
              </a:rPr>
              <a:t>Mother committed suicide when Magritte was 14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000" dirty="0">
                <a:latin typeface="Georgia" pitchFamily="18" charset="0"/>
              </a:rPr>
              <a:t>Known for placing realistic objects together in absurd combinations</a:t>
            </a:r>
          </a:p>
          <a:p>
            <a:pPr algn="l" eaLnBrk="0" hangingPunct="0">
              <a:spcBef>
                <a:spcPct val="50000"/>
              </a:spcBef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214019" name="Picture 3" descr="magr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2520950" cy="3276600"/>
          </a:xfrm>
          <a:prstGeom prst="rect">
            <a:avLst/>
          </a:prstGeom>
          <a:noFill/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762000" y="6296025"/>
            <a:ext cx="3842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>
                <a:latin typeface="Georgia" pitchFamily="18" charset="0"/>
              </a:rPr>
              <a:t>Rene Magritte,</a:t>
            </a:r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i="1" dirty="0">
                <a:latin typeface="Georgia" pitchFamily="18" charset="0"/>
              </a:rPr>
              <a:t>The Son of Man</a:t>
            </a:r>
            <a:r>
              <a:rPr lang="en-US" sz="1600" dirty="0">
                <a:latin typeface="Georgia" pitchFamily="18" charset="0"/>
              </a:rPr>
              <a:t>, 1964.</a:t>
            </a:r>
          </a:p>
        </p:txBody>
      </p:sp>
      <p:pic>
        <p:nvPicPr>
          <p:cNvPr id="214022" name="Picture 6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4456113" cy="5948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Rene Magritte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MagritteTimeTransfixed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581400" cy="531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44" t="19997" r="63281" b="13542"/>
          <a:stretch>
            <a:fillRect/>
          </a:stretch>
        </p:blipFill>
        <p:spPr bwMode="auto">
          <a:xfrm>
            <a:off x="2819400" y="1295400"/>
            <a:ext cx="352082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Pierre Roy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Surrealistic Techniques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b="1" dirty="0" smtClean="0">
                <a:latin typeface="Georgia" pitchFamily="18" charset="0"/>
              </a:rPr>
              <a:t>“How to make the  ordinary look extraordinary”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Picture in Picture</a:t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	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5122" name="Picture 2" descr="http://www.heyokamagazine.com/false-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eorgia" pitchFamily="18" charset="0"/>
              </a:rPr>
              <a:t>Surrealism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unexpected or irrational objects in an atmosphere of fantasy,</a:t>
            </a:r>
          </a:p>
          <a:p>
            <a:r>
              <a:rPr lang="en-US" dirty="0" smtClean="0">
                <a:latin typeface="Georgia" pitchFamily="18" charset="0"/>
              </a:rPr>
              <a:t>imagery from dreams and the subconscious, </a:t>
            </a:r>
          </a:p>
          <a:p>
            <a:r>
              <a:rPr lang="en-US" dirty="0" smtClean="0">
                <a:latin typeface="Georgia" pitchFamily="18" charset="0"/>
              </a:rPr>
              <a:t>often distorting forms of ordinary objects or placing them in new contexts.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Scale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	When an object is very small or very large in comparison to it's environment.</a:t>
            </a:r>
          </a:p>
          <a:p>
            <a:pPr algn="ctr"/>
            <a:endParaRPr lang="en-US" dirty="0">
              <a:latin typeface="Georgia" pitchFamily="18" charset="0"/>
            </a:endParaRPr>
          </a:p>
        </p:txBody>
      </p:sp>
      <p:pic>
        <p:nvPicPr>
          <p:cNvPr id="4098" name="Picture 2" descr="http://www.lacma.org/art/images/exhibitions/bval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648200" cy="373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gapple.jpg                                                    0000FE2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457200"/>
            <a:ext cx="6970713" cy="57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Levitation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	Floating objects that don’t normally float</a:t>
            </a:r>
          </a:p>
          <a:p>
            <a:pPr algn="ctr">
              <a:buNone/>
            </a:pPr>
            <a:endParaRPr lang="en-US" dirty="0" smtClean="0">
              <a:latin typeface="Georgia" pitchFamily="18" charset="0"/>
            </a:endParaRPr>
          </a:p>
          <a:p>
            <a:pPr algn="ctr"/>
            <a:endParaRPr lang="en-US" dirty="0">
              <a:latin typeface="Georgia" pitchFamily="18" charset="0"/>
            </a:endParaRPr>
          </a:p>
        </p:txBody>
      </p:sp>
      <p:pic>
        <p:nvPicPr>
          <p:cNvPr id="5" name="Picture 4" descr="&#10;castle.jpg                                                     0000FE21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308578"/>
            <a:ext cx="3124200" cy="439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Collage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73" t="31989" r="24746" b="15819"/>
          <a:stretch>
            <a:fillRect/>
          </a:stretch>
        </p:blipFill>
        <p:spPr bwMode="auto">
          <a:xfrm>
            <a:off x="1981200" y="1198880"/>
            <a:ext cx="5181600" cy="53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29167" r="45312" b="21875"/>
          <a:stretch>
            <a:fillRect/>
          </a:stretch>
        </p:blipFill>
        <p:spPr bwMode="auto">
          <a:xfrm>
            <a:off x="1752600" y="304800"/>
            <a:ext cx="5181600" cy="60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Repetition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Repeating an element in a pattern.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3074" name="Picture 2" descr="http://www.panoptikum.net/optischetaeuschungen/rene-magritte/golco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953000" cy="394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27083" r="16406" b="12500"/>
          <a:stretch>
            <a:fillRect/>
          </a:stretch>
        </p:blipFill>
        <p:spPr bwMode="auto">
          <a:xfrm>
            <a:off x="304800" y="457200"/>
            <a:ext cx="853571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utdallas.edu/~mel024000/images/rev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6934200" cy="56179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6211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Adobe Caslon Pro" pitchFamily="18" charset="0"/>
              </a:rPr>
              <a:t>Sandy </a:t>
            </a:r>
            <a:r>
              <a:rPr lang="en-US" sz="2000" b="1" dirty="0" err="1" smtClean="0">
                <a:latin typeface="Adobe Caslon Pro" pitchFamily="18" charset="0"/>
              </a:rPr>
              <a:t>Skoglund</a:t>
            </a:r>
            <a:r>
              <a:rPr lang="en-US" sz="2000" b="1" dirty="0" smtClean="0">
                <a:latin typeface="Adobe Caslon Pro" pitchFamily="18" charset="0"/>
              </a:rPr>
              <a:t>, </a:t>
            </a:r>
            <a:r>
              <a:rPr lang="en-US" sz="2000" b="1" i="1" dirty="0" smtClean="0">
                <a:latin typeface="Adobe Caslon Pro" pitchFamily="18" charset="0"/>
              </a:rPr>
              <a:t>Revenge </a:t>
            </a:r>
            <a:r>
              <a:rPr lang="en-US" sz="2000" dirty="0" smtClean="0">
                <a:latin typeface="Adobe Caslon Pro" pitchFamily="18" charset="0"/>
              </a:rPr>
              <a:t/>
            </a:r>
            <a:br>
              <a:rPr lang="en-US" sz="2000" dirty="0" smtClean="0">
                <a:latin typeface="Adobe Caslon Pro" pitchFamily="18" charset="0"/>
              </a:rPr>
            </a:br>
            <a:endParaRPr lang="en-US" sz="20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Metamorphosis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	Change or Transformation of one thing into another.</a:t>
            </a:r>
          </a:p>
        </p:txBody>
      </p:sp>
      <p:pic>
        <p:nvPicPr>
          <p:cNvPr id="2050" name="Picture 2" descr="http://www.idehist.uu.se/distans/ilmh/pm/magritte-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79345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Dislocation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953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Taking objects from their usual locations and placing them in unfamiliar ones.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8" name="Picture 4" descr="http://scienceblogs.com/neurotopia/magri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45042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Jerry </a:t>
            </a:r>
            <a:r>
              <a:rPr lang="en-US" dirty="0" err="1" smtClean="0">
                <a:latin typeface="Georgia" pitchFamily="18" charset="0"/>
              </a:rPr>
              <a:t>Uelsmann</a:t>
            </a:r>
            <a:r>
              <a:rPr lang="en-US" dirty="0" smtClean="0">
                <a:latin typeface="Georgia" pitchFamily="18" charset="0"/>
              </a:rPr>
              <a:t>: well known surreal photographer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Georgia" pitchFamily="18" charset="0"/>
              </a:rPr>
              <a:t>Made entirely in the darkroom, </a:t>
            </a:r>
            <a:r>
              <a:rPr lang="en-US" dirty="0" err="1" smtClean="0">
                <a:latin typeface="Georgia" pitchFamily="18" charset="0"/>
              </a:rPr>
              <a:t>Uelsmann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creates his surreal photographs in a series of steps, masking and exposing different areas of photosensitive paper as he changes negatives.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6094" t="21875" r="19531" b="15625"/>
          <a:stretch>
            <a:fillRect/>
          </a:stretch>
        </p:blipFill>
        <p:spPr bwMode="auto">
          <a:xfrm>
            <a:off x="2057400" y="228600"/>
            <a:ext cx="4495800" cy="61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k Create a Dark Surreal Illustration with Photosho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7162800" cy="371163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587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Surreal Project: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Make a photomontage based on surrealism using 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minimum of 5 source images.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Surrealism Review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Surrealism</a:t>
            </a:r>
          </a:p>
          <a:p>
            <a:pPr lvl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does Surrealist Art look like?</a:t>
            </a:r>
          </a:p>
          <a:p>
            <a:pPr lvl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elements and symbols are common in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343400" cy="452596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dirty="0" smtClean="0">
                <a:latin typeface="Georgia" pitchFamily="18" charset="0"/>
              </a:rPr>
              <a:t>	Created by having several negatives in different enlargers and moving the photo paper from one to the other, "dodging" and "burning" sections of the images to create a seamless, flawless single print.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Uelsmann photo with water, picture frame and row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318" y="914400"/>
            <a:ext cx="4396274" cy="538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.flickr.com/91/266369610_0c959c70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843272" cy="6726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Other Surrealist Artist….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5486400" y="1600200"/>
            <a:ext cx="3657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latin typeface="Georgia" pitchFamily="18" charset="0"/>
              </a:rPr>
              <a:t>Salvador </a:t>
            </a:r>
            <a:r>
              <a:rPr lang="en-US" sz="2800" b="1" dirty="0" smtClean="0">
                <a:latin typeface="Georgia" pitchFamily="18" charset="0"/>
              </a:rPr>
              <a:t>Dali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1800" smtClean="0">
                <a:latin typeface="Georgia" pitchFamily="18" charset="0"/>
              </a:rPr>
              <a:t>At the young age of 10, Dalí first began painting</a:t>
            </a:r>
          </a:p>
          <a:p>
            <a:pPr algn="l" eaLnBrk="0" hangingPunct="0">
              <a:spcBef>
                <a:spcPct val="50000"/>
              </a:spcBef>
            </a:pPr>
            <a:endParaRPr lang="en-US" sz="1800" smtClean="0">
              <a:latin typeface="Georgia" pitchFamily="18" charset="0"/>
            </a:endParaRPr>
          </a:p>
          <a:p>
            <a:pPr algn="l"/>
            <a:r>
              <a:rPr lang="en-US" sz="1800" smtClean="0">
                <a:latin typeface="Georgia" pitchFamily="18" charset="0"/>
              </a:rPr>
              <a:t>Dalí embraced all the science of painting as a way to study the psyche</a:t>
            </a:r>
            <a:r>
              <a:rPr lang="en-US" sz="1800" u="sng" smtClean="0">
                <a:latin typeface="Georgia" pitchFamily="18" charset="0"/>
              </a:rPr>
              <a:t> </a:t>
            </a:r>
            <a:r>
              <a:rPr lang="en-US" sz="1800" smtClean="0">
                <a:latin typeface="Georgia" pitchFamily="18" charset="0"/>
              </a:rPr>
              <a:t>through subconscious images. </a:t>
            </a:r>
          </a:p>
          <a:p>
            <a:pPr algn="l"/>
            <a:endParaRPr lang="en-US" sz="1800" smtClean="0">
              <a:latin typeface="Georgia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1800" smtClean="0">
              <a:latin typeface="Georgia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1800" smtClean="0">
                <a:latin typeface="Georgia" pitchFamily="18" charset="0"/>
              </a:rPr>
              <a:t>Dies of heart failure in 1989</a:t>
            </a:r>
            <a:endParaRPr lang="en-US" sz="1800" dirty="0">
              <a:latin typeface="Georgia" pitchFamily="18" charset="0"/>
            </a:endParaRPr>
          </a:p>
        </p:txBody>
      </p:sp>
      <p:pic>
        <p:nvPicPr>
          <p:cNvPr id="223236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5486400" y="16002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dirty="0">
                <a:latin typeface="Georgia" pitchFamily="18" charset="0"/>
              </a:rPr>
              <a:t>Salvador </a:t>
            </a:r>
            <a:r>
              <a:rPr lang="en-US" sz="3600" b="1" dirty="0" smtClean="0">
                <a:latin typeface="Georgia" pitchFamily="18" charset="0"/>
              </a:rPr>
              <a:t>Dali</a:t>
            </a:r>
          </a:p>
        </p:txBody>
      </p:sp>
      <p:pic>
        <p:nvPicPr>
          <p:cNvPr id="223236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Image:The Persistence of 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6251575"/>
          </a:xfrm>
          <a:prstGeom prst="rect">
            <a:avLst/>
          </a:prstGeom>
          <a:noFill/>
        </p:spPr>
      </p:pic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610021" y="-1588"/>
            <a:ext cx="6009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latin typeface="Georgia" pitchFamily="18" charset="0"/>
              </a:rPr>
              <a:t>Salvador Dali,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>
                <a:latin typeface="Georgia" pitchFamily="18" charset="0"/>
              </a:rPr>
              <a:t>The Persistence Of Memory</a:t>
            </a:r>
            <a:r>
              <a:rPr lang="en-US" sz="2000" dirty="0">
                <a:latin typeface="Georgia" pitchFamily="18" charset="0"/>
              </a:rPr>
              <a:t>, 1931</a:t>
            </a:r>
            <a:r>
              <a:rPr lang="en-US" sz="28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296</Words>
  <Application>Microsoft Office PowerPoint</Application>
  <PresentationFormat>On-screen Show (4:3)</PresentationFormat>
  <Paragraphs>53</Paragraphs>
  <Slides>32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Surrealism 1924 – 1950s  (between World Wars I &amp; II) </vt:lpstr>
      <vt:lpstr>Surrealism</vt:lpstr>
      <vt:lpstr>Jerry Uelsmann: well known surreal photographer</vt:lpstr>
      <vt:lpstr>PowerPoint Presentation</vt:lpstr>
      <vt:lpstr>PowerPoint Presentation</vt:lpstr>
      <vt:lpstr>Other Surrealist Artist….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Salvador Dali</vt:lpstr>
      <vt:lpstr>PowerPoint Presentation</vt:lpstr>
      <vt:lpstr>PowerPoint Presentation</vt:lpstr>
      <vt:lpstr>PowerPoint Presentation</vt:lpstr>
      <vt:lpstr>Rene Magritte</vt:lpstr>
      <vt:lpstr>PowerPoint Presentation</vt:lpstr>
      <vt:lpstr>Surrealistic Techniques </vt:lpstr>
      <vt:lpstr> Picture in Picture </vt:lpstr>
      <vt:lpstr>Scale</vt:lpstr>
      <vt:lpstr>PowerPoint Presentation</vt:lpstr>
      <vt:lpstr>Levitation</vt:lpstr>
      <vt:lpstr>Collage</vt:lpstr>
      <vt:lpstr>PowerPoint Presentation</vt:lpstr>
      <vt:lpstr>Repetition</vt:lpstr>
      <vt:lpstr>PowerPoint Presentation</vt:lpstr>
      <vt:lpstr>PowerPoint Presentation</vt:lpstr>
      <vt:lpstr>Metamorphosis</vt:lpstr>
      <vt:lpstr>Dislocation</vt:lpstr>
      <vt:lpstr>PowerPoint Presentation</vt:lpstr>
      <vt:lpstr>PowerPoint Presentation</vt:lpstr>
      <vt:lpstr>Surrealism Review</vt:lpstr>
    </vt:vector>
  </TitlesOfParts>
  <Company>Marist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Jerry Uelsmann</dc:title>
  <dc:creator>hoffman.rita</dc:creator>
  <cp:lastModifiedBy>Administrator</cp:lastModifiedBy>
  <cp:revision>51</cp:revision>
  <dcterms:created xsi:type="dcterms:W3CDTF">2010-03-02T18:31:59Z</dcterms:created>
  <dcterms:modified xsi:type="dcterms:W3CDTF">2012-07-19T16:29:56Z</dcterms:modified>
</cp:coreProperties>
</file>